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skazka.obrvrn.ru/upload/medialibrary/438/lnxb42of8rmt0q50hsc7gc09lrhdg4s4/%D0%A2%D0%B0%D0%BB%D0%B8%D1%81%D0%BC%D0%B0%D0%BD%D1%8B%20%D0%93%D0%A2%D0%9E%2020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5486"/>
            <a:ext cx="849694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716016" y="4155926"/>
            <a:ext cx="4032448" cy="64807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   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Ермушичева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Вера Викторовна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7504" y="434176"/>
            <a:ext cx="903649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 «Готов к труду и обороне» - это больше,                         чем тренировки и знаки отличия.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В первую очередь ГТО – это всенародное желание стремиться                                            к самосовершенствованию и наши талисманы тому яркое                               подтверждение.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Талисманы ГТО – Медведь Потап,                           Леопард Вика, Лиса Василиса, Зайка Лиза и                                               Волчонок Макар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были созданы по итогам проведенного                                                      в 2018 году Всероссийского конкурса.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дальнейшей разработке Талисманов было принято во внимание,                             что комплекс ГТО — полноценная программная и нормативная основа физического воспитания населения страны, нацеленная на развитие массового спорта и оздоровление нации.</a:t>
            </a:r>
          </a:p>
        </p:txBody>
      </p:sp>
    </p:spTree>
  </p:cSld>
  <p:clrMapOvr>
    <a:masterClrMapping/>
  </p:clrMapOvr>
  <p:transition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5856" y="555526"/>
            <a:ext cx="547260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41045" algn="ctr">
              <a:lnSpc>
                <a:spcPct val="100000"/>
              </a:lnSpc>
            </a:pPr>
            <a:r>
              <a:rPr lang="ru-RU" sz="2800" b="1" spc="-22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  <a:r>
              <a:rPr lang="ru-RU" sz="2800" b="1" spc="-14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215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Потап  </a:t>
            </a:r>
          </a:p>
          <a:p>
            <a:pPr marL="12700" marR="741045" algn="ctr">
              <a:lnSpc>
                <a:spcPct val="100000"/>
              </a:lnSpc>
            </a:pPr>
            <a:r>
              <a:rPr lang="ru-RU" sz="2800" b="1" spc="-35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олицетворяет</a:t>
            </a:r>
            <a:r>
              <a:rPr lang="ru-RU" sz="2800" b="1" spc="1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1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силу</a:t>
            </a:r>
          </a:p>
          <a:p>
            <a:pPr marL="12700" marR="741045" algn="ctr">
              <a:lnSpc>
                <a:spcPct val="100000"/>
              </a:lnSpc>
            </a:pPr>
            <a:r>
              <a:rPr lang="ru-RU" sz="25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2000" b="1" i="1" spc="-9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6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этом</a:t>
            </a:r>
            <a:r>
              <a:rPr lang="ru-RU" sz="2000" b="1" i="1" spc="-9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3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отлично</a:t>
            </a:r>
            <a:r>
              <a:rPr lang="ru-RU" sz="2000" b="1" i="1" spc="-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2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плавает, </a:t>
            </a:r>
            <a:r>
              <a:rPr lang="ru-RU" sz="2000" b="1" i="1" spc="-8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1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лазает</a:t>
            </a:r>
            <a:r>
              <a:rPr lang="ru-RU" sz="2000" b="1" i="1" spc="-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12700" marR="741045" algn="ctr">
              <a:lnSpc>
                <a:spcPct val="100000"/>
              </a:lnSpc>
            </a:pPr>
            <a:r>
              <a:rPr lang="ru-RU" sz="2000" b="1" i="1" spc="-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 spc="-2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деревьям</a:t>
            </a:r>
            <a:r>
              <a:rPr lang="ru-RU" sz="2000" b="1" i="1" spc="-9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i="1" spc="-8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3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быстро</a:t>
            </a:r>
            <a:r>
              <a:rPr lang="ru-RU" sz="2000" b="1" i="1" spc="-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2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бегает.</a:t>
            </a:r>
          </a:p>
          <a:p>
            <a:pPr marL="12700" marR="741045" algn="ctr">
              <a:lnSpc>
                <a:spcPct val="100000"/>
              </a:lnSpc>
            </a:pPr>
            <a:r>
              <a:rPr lang="ru-RU" sz="2000" b="1" i="1" spc="-6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i="1" spc="-2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4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миролюбивый, </a:t>
            </a:r>
            <a:r>
              <a:rPr lang="ru-RU" sz="2000" b="1" i="1" spc="-2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lang="ru-RU" sz="2000" b="1" i="1" spc="-7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3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справедливый</a:t>
            </a:r>
            <a:r>
              <a:rPr lang="ru-RU" sz="2000" b="1" i="1" spc="-7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5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spc="-3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добрый</a:t>
            </a:r>
            <a:r>
              <a:rPr lang="ru-RU" sz="2000" b="1" i="1" spc="-10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1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герой.</a:t>
            </a:r>
            <a:endPara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741045" algn="ctr">
              <a:lnSpc>
                <a:spcPct val="100000"/>
              </a:lnSpc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  <a:r>
              <a:rPr lang="ru-RU" sz="2000" b="1" i="1" spc="-6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ru-RU" sz="2000" b="1" i="1" spc="-8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4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талисманом</a:t>
            </a:r>
            <a:r>
              <a:rPr lang="ru-RU" sz="2000" b="1" i="1" spc="-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marL="12700" marR="5080" algn="ctr">
              <a:lnSpc>
                <a:spcPct val="100000"/>
              </a:lnSpc>
            </a:pPr>
            <a:r>
              <a:rPr lang="ru-RU" sz="2000" b="1" i="1" spc="-4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Олимпиады - </a:t>
            </a:r>
            <a:r>
              <a:rPr lang="ru-RU" sz="2000" b="1" i="1" spc="-2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80, </a:t>
            </a:r>
            <a:r>
              <a:rPr lang="ru-RU" sz="2000" b="1" i="1" spc="-2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одним</a:t>
            </a:r>
            <a:r>
              <a:rPr lang="ru-RU" sz="2000" b="1" i="1" spc="-8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sz="2000" b="1" i="1" spc="-9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3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талисманов</a:t>
            </a:r>
            <a:r>
              <a:rPr lang="ru-RU" sz="2000" b="1" i="1" spc="-8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000" b="1" i="1" spc="-4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Зимних</a:t>
            </a:r>
            <a:r>
              <a:rPr lang="ru-RU" sz="2000" b="1" i="1" spc="-9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  <a:r>
              <a:rPr lang="ru-RU" sz="2000" b="1" i="1" spc="-7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i="1" spc="-8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2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Сочи 2014.</a:t>
            </a:r>
            <a:r>
              <a:rPr lang="ru-RU" sz="2000" b="1" i="1" spc="-12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r>
              <a:rPr lang="ru-RU" sz="2000" b="1" i="1" spc="-4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Поэтому</a:t>
            </a:r>
            <a:r>
              <a:rPr lang="ru-RU" sz="2000" b="1" i="1" spc="-9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2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Потап</a:t>
            </a:r>
            <a:r>
              <a:rPr lang="ru-RU" sz="2000" b="1" i="1" spc="-10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000" b="1" i="1" spc="-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1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праву</a:t>
            </a:r>
            <a:r>
              <a:rPr lang="ru-RU" sz="2000" b="1" i="1" spc="-9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1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станет</a:t>
            </a:r>
            <a:endPara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2000" b="1" i="1" spc="-4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хозяином</a:t>
            </a:r>
            <a:r>
              <a:rPr lang="ru-RU" sz="2000" b="1" i="1" spc="-5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i="1" spc="-7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2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главой</a:t>
            </a:r>
            <a:r>
              <a:rPr lang="ru-RU" sz="2000" b="1" i="1" spc="-6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3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семейства</a:t>
            </a:r>
            <a:r>
              <a:rPr lang="ru-RU" sz="2000" b="1" i="1" spc="-9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i="1" spc="-5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2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мире</a:t>
            </a:r>
            <a:endPara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2000" b="1" i="1" spc="-3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оздоровительного</a:t>
            </a:r>
            <a:r>
              <a:rPr lang="ru-RU" sz="2000" b="1" i="1" spc="-8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1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спорта</a:t>
            </a:r>
            <a:r>
              <a:rPr lang="ru-RU" sz="2000" b="1" i="1" spc="-114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1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2000" b="1" i="1" spc="-10" dirty="0" smtClean="0">
                <a:solidFill>
                  <a:schemeClr val="tx2"/>
                </a:solidFill>
                <a:latin typeface="Franklin Gothic Medium"/>
                <a:cs typeface="Franklin Gothic Medium"/>
              </a:rPr>
              <a:t>.</a:t>
            </a:r>
            <a:endParaRPr lang="ru-RU" sz="2000" b="1" i="1" dirty="0">
              <a:solidFill>
                <a:schemeClr val="tx2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4" name="object 80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552" y="699542"/>
            <a:ext cx="2880320" cy="388843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80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555526"/>
            <a:ext cx="2490216" cy="4032448"/>
          </a:xfrm>
          <a:prstGeom prst="rect">
            <a:avLst/>
          </a:prstGeom>
        </p:spPr>
      </p:pic>
      <p:sp>
        <p:nvSpPr>
          <p:cNvPr id="3" name="object 800"/>
          <p:cNvSpPr txBox="1"/>
          <p:nvPr/>
        </p:nvSpPr>
        <p:spPr>
          <a:xfrm>
            <a:off x="2555776" y="411510"/>
            <a:ext cx="6588224" cy="3801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spc="-215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Леопард</a:t>
            </a:r>
            <a:r>
              <a:rPr sz="2800" b="1" spc="-14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14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165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Вика</a:t>
            </a:r>
            <a:endParaRPr lang="ru-RU" sz="2800" b="1" spc="-165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spc="-90" dirty="0" smtClean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800" b="1" spc="-3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олицетворяет</a:t>
            </a:r>
            <a:r>
              <a:rPr sz="2800" b="1" spc="-1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1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скорость</a:t>
            </a:r>
            <a:endParaRPr lang="ru-RU" sz="2800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i="1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400" b="1" i="1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35" dirty="0">
                <a:latin typeface="Times New Roman" pitchFamily="18" charset="0"/>
                <a:cs typeface="Times New Roman" pitchFamily="18" charset="0"/>
              </a:rPr>
              <a:t>гармонии</a:t>
            </a:r>
            <a:r>
              <a:rPr sz="2400" b="1" i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25" dirty="0" err="1">
                <a:latin typeface="Times New Roman" pitchFamily="18" charset="0"/>
                <a:cs typeface="Times New Roman" pitchFamily="18" charset="0"/>
              </a:rPr>
              <a:t>строения</a:t>
            </a:r>
            <a:r>
              <a:rPr sz="2400" b="1" i="1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 err="1" smtClean="0"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sz="2400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400" b="1" i="1" spc="-7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spc="-70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 err="1" smtClean="0">
                <a:latin typeface="Times New Roman" pitchFamily="18" charset="0"/>
                <a:cs typeface="Times New Roman" pitchFamily="18" charset="0"/>
              </a:rPr>
              <a:t>ловкости</a:t>
            </a:r>
            <a:r>
              <a:rPr sz="2400" b="1" i="1" spc="-1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40" dirty="0" err="1" smtClean="0">
                <a:latin typeface="Times New Roman" pitchFamily="18" charset="0"/>
                <a:cs typeface="Times New Roman" pitchFamily="18" charset="0"/>
              </a:rPr>
              <a:t>изяществу</a:t>
            </a:r>
            <a:r>
              <a:rPr sz="2400" b="1" i="1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30" dirty="0" err="1">
                <a:latin typeface="Times New Roman" pitchFamily="18" charset="0"/>
                <a:cs typeface="Times New Roman" pitchFamily="18" charset="0"/>
              </a:rPr>
              <a:t>движений</a:t>
            </a:r>
            <a:r>
              <a:rPr sz="2400" b="1" i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9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35" dirty="0" err="1" smtClean="0">
                <a:latin typeface="Times New Roman" pitchFamily="18" charset="0"/>
                <a:cs typeface="Times New Roman" pitchFamily="18" charset="0"/>
              </a:rPr>
              <a:t>никто</a:t>
            </a:r>
            <a:r>
              <a:rPr lang="ru-RU" sz="2400" b="1" i="1" spc="-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2400" b="1" i="1" spc="-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 err="1" smtClean="0">
                <a:latin typeface="Times New Roman" pitchFamily="18" charset="0"/>
                <a:cs typeface="Times New Roman" pitchFamily="18" charset="0"/>
              </a:rPr>
              <a:t>сравнится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b="1" i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 err="1">
                <a:latin typeface="Times New Roman" pitchFamily="18" charset="0"/>
                <a:cs typeface="Times New Roman" pitchFamily="18" charset="0"/>
              </a:rPr>
              <a:t>леопардом</a:t>
            </a:r>
            <a:r>
              <a:rPr sz="2400" b="1" i="1" spc="-1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400" b="1" i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2400" b="1" i="1" spc="-35" dirty="0">
                <a:latin typeface="Times New Roman" pitchFamily="18" charset="0"/>
                <a:cs typeface="Times New Roman" pitchFamily="18" charset="0"/>
              </a:rPr>
              <a:t>Талисман</a:t>
            </a:r>
            <a:r>
              <a:rPr sz="2400" b="1" i="1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35" dirty="0">
                <a:latin typeface="Times New Roman" pitchFamily="18" charset="0"/>
                <a:cs typeface="Times New Roman" pitchFamily="18" charset="0"/>
              </a:rPr>
              <a:t>будет</a:t>
            </a:r>
            <a:r>
              <a:rPr sz="2400" b="1" i="1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30" dirty="0">
                <a:latin typeface="Times New Roman" pitchFamily="18" charset="0"/>
                <a:cs typeface="Times New Roman" pitchFamily="18" charset="0"/>
              </a:rPr>
              <a:t>близок</a:t>
            </a:r>
            <a:r>
              <a:rPr sz="2400" b="1" i="1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latin typeface="Times New Roman" pitchFamily="18" charset="0"/>
                <a:cs typeface="Times New Roman" pitchFamily="18" charset="0"/>
              </a:rPr>
              <a:t>тем,</a:t>
            </a:r>
            <a:r>
              <a:rPr sz="2400" b="1" i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25" dirty="0">
                <a:latin typeface="Times New Roman" pitchFamily="18" charset="0"/>
                <a:cs typeface="Times New Roman" pitchFamily="18" charset="0"/>
              </a:rPr>
              <a:t>кто</a:t>
            </a:r>
            <a:endParaRPr sz="2400" b="1" i="1" dirty="0">
              <a:latin typeface="Times New Roman" pitchFamily="18" charset="0"/>
              <a:cs typeface="Times New Roman" pitchFamily="18" charset="0"/>
            </a:endParaRPr>
          </a:p>
          <a:p>
            <a:pPr marL="12700" marR="79375" algn="ctr">
              <a:lnSpc>
                <a:spcPct val="100000"/>
              </a:lnSpc>
              <a:spcBef>
                <a:spcPts val="5"/>
              </a:spcBef>
            </a:pPr>
            <a:r>
              <a:rPr sz="2400" b="1" i="1" spc="-30" dirty="0">
                <a:latin typeface="Times New Roman" pitchFamily="18" charset="0"/>
                <a:cs typeface="Times New Roman" pitchFamily="18" charset="0"/>
              </a:rPr>
              <a:t>увлекается</a:t>
            </a:r>
            <a:r>
              <a:rPr sz="2400" b="1" i="1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20" dirty="0">
                <a:latin typeface="Times New Roman" pitchFamily="18" charset="0"/>
                <a:cs typeface="Times New Roman" pitchFamily="18" charset="0"/>
              </a:rPr>
              <a:t>бегом</a:t>
            </a:r>
            <a:r>
              <a:rPr sz="2400" b="1" i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400" b="1" i="1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45" dirty="0">
                <a:latin typeface="Times New Roman" pitchFamily="18" charset="0"/>
                <a:cs typeface="Times New Roman" pitchFamily="18" charset="0"/>
              </a:rPr>
              <a:t>модным</a:t>
            </a:r>
            <a:r>
              <a:rPr sz="2400" b="1" i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b="1" i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sz="2400" b="1" i="1" spc="-30" dirty="0">
                <a:latin typeface="Times New Roman" pitchFamily="18" charset="0"/>
                <a:cs typeface="Times New Roman" pitchFamily="18" charset="0"/>
              </a:rPr>
              <a:t>доступным</a:t>
            </a:r>
            <a:r>
              <a:rPr sz="2400" b="1" i="1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20" dirty="0">
                <a:latin typeface="Times New Roman" pitchFamily="18" charset="0"/>
                <a:cs typeface="Times New Roman" pitchFamily="18" charset="0"/>
              </a:rPr>
              <a:t>видом</a:t>
            </a:r>
            <a:r>
              <a:rPr sz="2400" b="1" i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latin typeface="Times New Roman" pitchFamily="18" charset="0"/>
                <a:cs typeface="Times New Roman" pitchFamily="18" charset="0"/>
              </a:rPr>
              <a:t>физической</a:t>
            </a:r>
            <a:endParaRPr sz="2400" b="1" i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2400" b="1" i="1" spc="-10" dirty="0">
                <a:latin typeface="Times New Roman" pitchFamily="18" charset="0"/>
                <a:cs typeface="Times New Roman" pitchFamily="18" charset="0"/>
              </a:rPr>
              <a:t>активности.</a:t>
            </a:r>
            <a:endParaRPr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80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7" y="483518"/>
            <a:ext cx="2664296" cy="41764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07904" y="483519"/>
            <a:ext cx="50405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ru-RU" sz="3200" b="1" spc="-204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800" b="1" spc="-204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Лиса</a:t>
            </a:r>
            <a:r>
              <a:rPr lang="ru-RU" sz="2800" b="1" spc="-14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215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Василиса</a:t>
            </a:r>
            <a:r>
              <a:rPr lang="ru-RU" sz="2800" b="1" spc="-114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700" algn="ctr"/>
            <a:r>
              <a:rPr lang="ru-RU" sz="2800" b="1" spc="-3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олицетворяет</a:t>
            </a:r>
            <a:r>
              <a:rPr lang="ru-RU" sz="2800" b="1" spc="-65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1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гибкость</a:t>
            </a:r>
            <a:endParaRPr lang="ru-RU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983615" algn="ctr">
              <a:lnSpc>
                <a:spcPct val="100000"/>
              </a:lnSpc>
              <a:spcBef>
                <a:spcPts val="5"/>
              </a:spcBef>
            </a:pPr>
            <a:r>
              <a:rPr lang="ru-RU" sz="2800" b="1" i="1" spc="-6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spc="-60" dirty="0" smtClean="0">
                <a:latin typeface="Times New Roman" pitchFamily="18" charset="0"/>
                <a:cs typeface="Times New Roman" pitchFamily="18" charset="0"/>
              </a:rPr>
              <a:t>Грациозная</a:t>
            </a:r>
            <a:r>
              <a:rPr lang="ru-RU" sz="2400" b="1" i="1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i="1" spc="-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25" dirty="0" smtClean="0">
                <a:latin typeface="Times New Roman" pitchFamily="18" charset="0"/>
                <a:cs typeface="Times New Roman" pitchFamily="18" charset="0"/>
              </a:rPr>
              <a:t>быстрая,</a:t>
            </a:r>
            <a:r>
              <a:rPr lang="ru-RU" sz="2400" b="1" i="1" spc="-65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12700" marR="983615" algn="ctr">
              <a:lnSpc>
                <a:spcPct val="100000"/>
              </a:lnSpc>
              <a:spcBef>
                <a:spcPts val="5"/>
              </a:spcBef>
            </a:pPr>
            <a:r>
              <a:rPr lang="ru-RU" sz="2400" b="1" i="1" spc="-65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i="1" spc="-10" dirty="0" smtClean="0">
                <a:latin typeface="Times New Roman" pitchFamily="18" charset="0"/>
                <a:cs typeface="Times New Roman" pitchFamily="18" charset="0"/>
              </a:rPr>
              <a:t>ловкая</a:t>
            </a:r>
            <a:r>
              <a:rPr lang="ru-RU" sz="2400" b="1" i="1" spc="-6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5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spc="-30" dirty="0" smtClean="0">
                <a:latin typeface="Times New Roman" pitchFamily="18" charset="0"/>
                <a:cs typeface="Times New Roman" pitchFamily="18" charset="0"/>
              </a:rPr>
              <a:t>находчивая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 spc="-65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12700" marR="983615" algn="ctr">
              <a:lnSpc>
                <a:spcPct val="100000"/>
              </a:lnSpc>
              <a:spcBef>
                <a:spcPts val="5"/>
              </a:spcBef>
            </a:pPr>
            <a:r>
              <a:rPr lang="ru-RU" sz="2400" b="1" i="1" spc="-65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i="1" spc="-45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400" b="1" i="1" spc="-6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sz="2400" b="1" i="1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sz="2400" b="1" i="1" spc="-6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 smtClean="0">
                <a:latin typeface="Times New Roman" pitchFamily="18" charset="0"/>
                <a:cs typeface="Times New Roman" pitchFamily="18" charset="0"/>
              </a:rPr>
              <a:t>лису.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lang="ru-RU" sz="2400" b="1" i="1" spc="-10" dirty="0" smtClean="0">
                <a:latin typeface="Times New Roman" pitchFamily="18" charset="0"/>
                <a:cs typeface="Times New Roman" pitchFamily="18" charset="0"/>
              </a:rPr>
              <a:t>Наша</a:t>
            </a:r>
            <a:r>
              <a:rPr lang="ru-RU" sz="2400" b="1" i="1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лиса</a:t>
            </a:r>
            <a:r>
              <a:rPr lang="ru-RU" sz="2400" b="1" i="1" spc="-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400" b="1" i="1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35" dirty="0" smtClean="0">
                <a:latin typeface="Times New Roman" pitchFamily="18" charset="0"/>
                <a:cs typeface="Times New Roman" pitchFamily="18" charset="0"/>
              </a:rPr>
              <a:t>хитрит</a:t>
            </a:r>
            <a:r>
              <a:rPr lang="ru-RU" sz="2400" b="1" i="1" spc="-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i="1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ru-RU" sz="2400" b="1" i="1" spc="-75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400" b="1" i="1" spc="-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 smtClean="0">
                <a:latin typeface="Times New Roman" pitchFamily="18" charset="0"/>
                <a:cs typeface="Times New Roman" pitchFamily="18" charset="0"/>
              </a:rPr>
              <a:t>ленится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b="1" i="1" spc="-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30" dirty="0" smtClean="0">
                <a:latin typeface="Times New Roman" pitchFamily="18" charset="0"/>
                <a:cs typeface="Times New Roman" pitchFamily="18" charset="0"/>
              </a:rPr>
              <a:t>тренировках                       </a:t>
            </a:r>
            <a:r>
              <a:rPr lang="ru-RU" sz="2400" b="1" i="1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i="1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35" dirty="0" smtClean="0">
                <a:latin typeface="Times New Roman" pitchFamily="18" charset="0"/>
                <a:cs typeface="Times New Roman" pitchFamily="18" charset="0"/>
              </a:rPr>
              <a:t>играючи</a:t>
            </a:r>
            <a:r>
              <a:rPr lang="ru-RU" sz="2400" b="1" i="1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50" dirty="0" smtClean="0">
                <a:latin typeface="Times New Roman" pitchFamily="18" charset="0"/>
                <a:cs typeface="Times New Roman" pitchFamily="18" charset="0"/>
              </a:rPr>
              <a:t>показывают                               отличный</a:t>
            </a:r>
            <a:r>
              <a:rPr lang="ru-RU" sz="2400" b="1" i="1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40" dirty="0" smtClean="0">
                <a:latin typeface="Times New Roman" pitchFamily="18" charset="0"/>
                <a:cs typeface="Times New Roman" pitchFamily="18" charset="0"/>
              </a:rPr>
              <a:t>спортивный</a:t>
            </a:r>
            <a:r>
              <a:rPr lang="ru-RU" sz="2400" b="1" i="1" spc="-6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55" dirty="0" smtClean="0">
                <a:latin typeface="Times New Roman" pitchFamily="18" charset="0"/>
                <a:cs typeface="Times New Roman" pitchFamily="18" charset="0"/>
              </a:rPr>
              <a:t>результат, </a:t>
            </a:r>
            <a:r>
              <a:rPr lang="ru-RU" sz="2400" b="1" i="1" spc="-10" dirty="0" smtClean="0">
                <a:latin typeface="Times New Roman" pitchFamily="18" charset="0"/>
                <a:cs typeface="Times New Roman" pitchFamily="18" charset="0"/>
              </a:rPr>
              <a:t>стоит </a:t>
            </a:r>
            <a:r>
              <a:rPr lang="ru-RU" sz="2400" b="1" i="1" spc="-35" dirty="0" smtClean="0"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sz="2400" b="1" i="1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25" dirty="0" smtClean="0">
                <a:latin typeface="Times New Roman" pitchFamily="18" charset="0"/>
                <a:cs typeface="Times New Roman" pitchFamily="18" charset="0"/>
              </a:rPr>
              <a:t>поверить</a:t>
            </a:r>
            <a:r>
              <a:rPr lang="ru-RU" sz="2400" b="1" i="1" spc="-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i="1" spc="-6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20" dirty="0" smtClean="0">
                <a:latin typeface="Times New Roman" pitchFamily="18" charset="0"/>
                <a:cs typeface="Times New Roman" pitchFamily="18" charset="0"/>
              </a:rPr>
              <a:t>себя</a:t>
            </a:r>
            <a:r>
              <a:rPr lang="ru-RU" sz="2800" b="1" i="1" spc="-2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8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552" y="411510"/>
            <a:ext cx="2520280" cy="4392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7864" y="411511"/>
            <a:ext cx="54726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-125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Зайка</a:t>
            </a:r>
            <a:r>
              <a:rPr lang="ru-RU" sz="2800" b="1" spc="-12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195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Лиза</a:t>
            </a:r>
            <a:r>
              <a:rPr lang="ru-RU" sz="2800" b="1" spc="-85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700" algn="ctr">
              <a:lnSpc>
                <a:spcPct val="100000"/>
              </a:lnSpc>
            </a:pPr>
            <a:r>
              <a:rPr lang="ru-RU" sz="2800" b="1" spc="-35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олицетворяет</a:t>
            </a:r>
            <a:r>
              <a:rPr lang="ru-RU" sz="2800" b="1" spc="1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1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активность</a:t>
            </a:r>
            <a:r>
              <a:rPr lang="ru-RU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                       и</a:t>
            </a:r>
            <a:r>
              <a:rPr lang="ru-RU" sz="2800" b="1" spc="-65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35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любознательность.</a:t>
            </a:r>
            <a:r>
              <a:rPr lang="ru-RU" sz="2800" b="1" spc="-6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700" marR="577215" algn="ctr">
              <a:lnSpc>
                <a:spcPct val="100000"/>
              </a:lnSpc>
              <a:spcBef>
                <a:spcPts val="5"/>
              </a:spcBef>
            </a:pPr>
            <a:r>
              <a:rPr lang="ru-RU" sz="2400" b="1" i="1" spc="-35" dirty="0" smtClean="0">
                <a:latin typeface="Times New Roman" pitchFamily="18" charset="0"/>
                <a:cs typeface="Times New Roman" pitchFamily="18" charset="0"/>
              </a:rPr>
              <a:t>Несмотря</a:t>
            </a:r>
            <a:r>
              <a:rPr lang="ru-RU" sz="2400" b="1" i="1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25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i="1" spc="-35" dirty="0" smtClean="0">
                <a:latin typeface="Times New Roman" pitchFamily="18" charset="0"/>
                <a:cs typeface="Times New Roman" pitchFamily="18" charset="0"/>
              </a:rPr>
              <a:t>сложившийся</a:t>
            </a:r>
            <a:r>
              <a:rPr lang="ru-RU" sz="2400" b="1" i="1" spc="-1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 smtClean="0">
                <a:latin typeface="Times New Roman" pitchFamily="18" charset="0"/>
                <a:cs typeface="Times New Roman" pitchFamily="18" charset="0"/>
              </a:rPr>
              <a:t>образ</a:t>
            </a:r>
            <a:r>
              <a:rPr lang="ru-RU" sz="2400" b="1" i="1" spc="-1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 smtClean="0">
                <a:latin typeface="Times New Roman" pitchFamily="18" charset="0"/>
                <a:cs typeface="Times New Roman" pitchFamily="18" charset="0"/>
              </a:rPr>
              <a:t>слабого</a:t>
            </a:r>
            <a:r>
              <a:rPr lang="ru-RU" sz="2400" b="1" i="1" spc="-10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 smtClean="0">
                <a:latin typeface="Times New Roman" pitchFamily="18" charset="0"/>
                <a:cs typeface="Times New Roman" pitchFamily="18" charset="0"/>
              </a:rPr>
              <a:t>героя,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30" dirty="0" smtClean="0">
                <a:latin typeface="Times New Roman" pitchFamily="18" charset="0"/>
                <a:cs typeface="Times New Roman" pitchFamily="18" charset="0"/>
              </a:rPr>
              <a:t>зайка</a:t>
            </a:r>
            <a:r>
              <a:rPr lang="ru-RU" sz="2400" b="1" i="1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20" dirty="0" smtClean="0">
                <a:latin typeface="Times New Roman" pitchFamily="18" charset="0"/>
                <a:cs typeface="Times New Roman" pitchFamily="18" charset="0"/>
              </a:rPr>
              <a:t>способна</a:t>
            </a:r>
            <a:r>
              <a:rPr lang="ru-RU" sz="2400" b="1" i="1" spc="-1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b="1" i="1" spc="-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40" dirty="0" smtClean="0">
                <a:latin typeface="Times New Roman" pitchFamily="18" charset="0"/>
                <a:cs typeface="Times New Roman" pitchFamily="18" charset="0"/>
              </a:rPr>
              <a:t>отважные</a:t>
            </a:r>
            <a:r>
              <a:rPr lang="ru-RU" sz="2400" b="1" i="1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 smtClean="0">
                <a:latin typeface="Times New Roman" pitchFamily="18" charset="0"/>
                <a:cs typeface="Times New Roman" pitchFamily="18" charset="0"/>
              </a:rPr>
              <a:t>поступки, </a:t>
            </a:r>
            <a:r>
              <a:rPr lang="ru-RU" sz="2400" b="1" i="1" spc="-50" dirty="0" smtClean="0"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ru-RU" sz="2400" b="1" i="1" spc="-6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ведут</a:t>
            </a:r>
            <a:r>
              <a:rPr lang="ru-RU" sz="2400" b="1" i="1" spc="-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её</a:t>
            </a:r>
            <a:r>
              <a:rPr lang="ru-RU" sz="2400" b="1" i="1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45" dirty="0" smtClean="0"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sz="2400" b="1" i="1" spc="-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i="1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 smtClean="0">
                <a:latin typeface="Times New Roman" pitchFamily="18" charset="0"/>
                <a:cs typeface="Times New Roman" pitchFamily="18" charset="0"/>
              </a:rPr>
              <a:t>победе.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400" b="1" i="1" spc="-10" dirty="0" smtClean="0">
                <a:latin typeface="Times New Roman" pitchFamily="18" charset="0"/>
                <a:cs typeface="Times New Roman" pitchFamily="18" charset="0"/>
              </a:rPr>
              <a:t>Наша</a:t>
            </a:r>
            <a:r>
              <a:rPr lang="ru-RU" sz="2400" b="1" i="1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20" dirty="0" smtClean="0">
                <a:latin typeface="Times New Roman" pitchFamily="18" charset="0"/>
                <a:cs typeface="Times New Roman" pitchFamily="18" charset="0"/>
              </a:rPr>
              <a:t>героиня</a:t>
            </a:r>
            <a:r>
              <a:rPr lang="ru-RU" sz="2400" b="1" i="1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400" b="1" i="1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25" dirty="0" smtClean="0">
                <a:latin typeface="Times New Roman" pitchFamily="18" charset="0"/>
                <a:cs typeface="Times New Roman" pitchFamily="18" charset="0"/>
              </a:rPr>
              <a:t>правильное</a:t>
            </a:r>
            <a:r>
              <a:rPr lang="ru-RU" sz="2400" b="1" i="1" spc="-10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 smtClean="0">
                <a:latin typeface="Times New Roman" pitchFamily="18" charset="0"/>
                <a:cs typeface="Times New Roman" pitchFamily="18" charset="0"/>
              </a:rPr>
              <a:t>питание.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Она</a:t>
            </a:r>
            <a:r>
              <a:rPr lang="ru-RU" sz="2400" b="1" i="1" spc="-1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30" dirty="0" smtClean="0">
                <a:latin typeface="Times New Roman" pitchFamily="18" charset="0"/>
                <a:cs typeface="Times New Roman" pitchFamily="18" charset="0"/>
              </a:rPr>
              <a:t>знает,</a:t>
            </a:r>
            <a:r>
              <a:rPr lang="ru-RU" sz="2400" b="1" i="1" spc="-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20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400" b="1" i="1" spc="-1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есть</a:t>
            </a:r>
            <a:r>
              <a:rPr lang="ru-RU" sz="2400" b="1" i="1" spc="-1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40" dirty="0" smtClean="0">
                <a:latin typeface="Times New Roman" pitchFamily="18" charset="0"/>
                <a:cs typeface="Times New Roman" pitchFamily="18" charset="0"/>
              </a:rPr>
              <a:t>морковку</a:t>
            </a:r>
            <a:r>
              <a:rPr lang="ru-RU" sz="2400" b="1" i="1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 smtClean="0">
                <a:latin typeface="Times New Roman" pitchFamily="18" charset="0"/>
                <a:cs typeface="Times New Roman" pitchFamily="18" charset="0"/>
              </a:rPr>
              <a:t>полезно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для</a:t>
            </a:r>
            <a:r>
              <a:rPr lang="ru-RU" sz="2400" b="1" i="1" spc="-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20" dirty="0" smtClean="0">
                <a:latin typeface="Times New Roman" pitchFamily="18" charset="0"/>
                <a:cs typeface="Times New Roman" pitchFamily="18" charset="0"/>
              </a:rPr>
              <a:t>здоровья</a:t>
            </a:r>
            <a:r>
              <a:rPr lang="ru-RU" sz="2400" b="1" i="1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i="1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50" dirty="0" smtClean="0">
                <a:latin typeface="Times New Roman" pitchFamily="18" charset="0"/>
                <a:cs typeface="Times New Roman" pitchFamily="18" charset="0"/>
              </a:rPr>
              <a:t>физической</a:t>
            </a:r>
            <a:r>
              <a:rPr lang="ru-RU" sz="2400" b="1" i="1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20" dirty="0" smtClean="0">
                <a:latin typeface="Times New Roman" pitchFamily="18" charset="0"/>
                <a:cs typeface="Times New Roman" pitchFamily="18" charset="0"/>
              </a:rPr>
              <a:t>активности.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8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552" y="339502"/>
            <a:ext cx="2880320" cy="43204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63888" y="339502"/>
            <a:ext cx="5256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800" b="1" spc="-80" dirty="0" smtClean="0">
                <a:latin typeface="Franklin Gothic Medium"/>
                <a:cs typeface="Franklin Gothic Medium"/>
              </a:rPr>
              <a:t> </a:t>
            </a:r>
            <a:r>
              <a:rPr lang="ru-RU" sz="2800" b="1" spc="-225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Волчонок</a:t>
            </a:r>
            <a:r>
              <a:rPr lang="ru-RU" sz="2800" b="1" spc="-13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9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Макар</a:t>
            </a:r>
            <a:r>
              <a:rPr lang="ru-RU" sz="2800" b="1" spc="-105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700" algn="ctr">
              <a:lnSpc>
                <a:spcPct val="100000"/>
              </a:lnSpc>
            </a:pPr>
            <a:r>
              <a:rPr lang="ru-RU" sz="2800" b="1" spc="-1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неутомимый</a:t>
            </a:r>
            <a:r>
              <a:rPr lang="ru-RU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1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непоседа,</a:t>
            </a:r>
            <a:r>
              <a:rPr lang="ru-RU" sz="2800" b="1" spc="-11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700" marR="5080" algn="ctr">
              <a:lnSpc>
                <a:spcPct val="100000"/>
              </a:lnSpc>
            </a:pPr>
            <a:r>
              <a:rPr lang="ru-RU" sz="2800" b="1" spc="-35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олицетворяет</a:t>
            </a:r>
            <a:r>
              <a:rPr lang="ru-RU" sz="2800" b="1" spc="-55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1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выносливость.</a:t>
            </a:r>
            <a:r>
              <a:rPr lang="ru-RU" sz="28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endParaRPr lang="ru-RU" sz="1200" b="1" i="1" spc="-2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lang="ru-RU" sz="2400" b="1" i="1" spc="-20" dirty="0" smtClean="0">
                <a:latin typeface="Times New Roman" pitchFamily="18" charset="0"/>
                <a:cs typeface="Times New Roman" pitchFamily="18" charset="0"/>
              </a:rPr>
              <a:t>Волки</a:t>
            </a:r>
            <a:r>
              <a:rPr lang="ru-RU" sz="2400" b="1" i="1" spc="-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 smtClean="0"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lang="ru-RU" sz="2400" b="1" i="1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40" dirty="0" smtClean="0">
                <a:latin typeface="Times New Roman" pitchFamily="18" charset="0"/>
                <a:cs typeface="Times New Roman" pitchFamily="18" charset="0"/>
              </a:rPr>
              <a:t>бежать</a:t>
            </a:r>
            <a:r>
              <a:rPr lang="ru-RU" sz="2400" b="1" i="1" spc="-1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30" dirty="0" smtClean="0">
                <a:latin typeface="Times New Roman" pitchFamily="18" charset="0"/>
                <a:cs typeface="Times New Roman" pitchFamily="18" charset="0"/>
              </a:rPr>
              <a:t>несколько</a:t>
            </a:r>
            <a:r>
              <a:rPr lang="ru-RU" sz="2400" b="1" i="1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ru-RU" sz="2400" b="1" i="1" spc="-114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400" b="1" i="1" spc="-25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400" b="1" i="1" spc="-30" dirty="0" smtClean="0">
                <a:latin typeface="Times New Roman" pitchFamily="18" charset="0"/>
                <a:cs typeface="Times New Roman" pitchFamily="18" charset="0"/>
              </a:rPr>
              <a:t>передышки.</a:t>
            </a:r>
            <a:r>
              <a:rPr lang="ru-RU" sz="2400" b="1" i="1" spc="-45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Лес</a:t>
            </a:r>
            <a:r>
              <a:rPr lang="ru-RU" sz="2400" b="1" i="1" spc="-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400" b="1" i="1" spc="-6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 smtClean="0">
                <a:latin typeface="Times New Roman" pitchFamily="18" charset="0"/>
                <a:cs typeface="Times New Roman" pitchFamily="18" charset="0"/>
              </a:rPr>
              <a:t>него</a:t>
            </a:r>
            <a:r>
              <a:rPr lang="ru-RU" sz="2400" b="1" i="1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i="1" spc="-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 smtClean="0">
                <a:latin typeface="Times New Roman" pitchFamily="18" charset="0"/>
                <a:cs typeface="Times New Roman" pitchFamily="18" charset="0"/>
              </a:rPr>
              <a:t>большое </a:t>
            </a:r>
            <a:r>
              <a:rPr lang="ru-RU" sz="2400" b="1" i="1" spc="-20" dirty="0" smtClean="0">
                <a:latin typeface="Times New Roman" pitchFamily="18" charset="0"/>
                <a:cs typeface="Times New Roman" pitchFamily="18" charset="0"/>
              </a:rPr>
              <a:t>игровое</a:t>
            </a:r>
            <a:r>
              <a:rPr lang="ru-RU" sz="2400" b="1" i="1" spc="-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 smtClean="0">
                <a:latin typeface="Times New Roman" pitchFamily="18" charset="0"/>
                <a:cs typeface="Times New Roman" pitchFamily="18" charset="0"/>
              </a:rPr>
              <a:t>поле.                             Наш</a:t>
            </a:r>
            <a:r>
              <a:rPr lang="ru-RU" sz="2400" b="1" i="1" spc="-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герой</a:t>
            </a:r>
            <a:r>
              <a:rPr lang="ru-RU" sz="2400" b="1" i="1" spc="-10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силен</a:t>
            </a:r>
            <a:r>
              <a:rPr lang="ru-RU" sz="2400" b="1" i="1" spc="-1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i="1" spc="-1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добр.                                   </a:t>
            </a:r>
            <a:r>
              <a:rPr lang="ru-RU" sz="2400" b="1" i="1" spc="-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2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400" b="1" i="1" spc="-30" dirty="0" smtClean="0">
                <a:latin typeface="Times New Roman" pitchFamily="18" charset="0"/>
                <a:cs typeface="Times New Roman" pitchFamily="18" charset="0"/>
              </a:rPr>
              <a:t>примером</a:t>
            </a:r>
            <a:r>
              <a:rPr lang="ru-RU" sz="2400" b="1" i="1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 smtClean="0">
                <a:latin typeface="Times New Roman" pitchFamily="18" charset="0"/>
                <a:cs typeface="Times New Roman" pitchFamily="18" charset="0"/>
              </a:rPr>
              <a:t>любознательности.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ownloads\Последний Г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5486"/>
            <a:ext cx="460851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object 2"/>
          <p:cNvGrpSpPr/>
          <p:nvPr/>
        </p:nvGrpSpPr>
        <p:grpSpPr>
          <a:xfrm>
            <a:off x="4535488" y="1419622"/>
            <a:ext cx="4608512" cy="1656184"/>
            <a:chOff x="5334000" y="530351"/>
            <a:chExt cx="5318760" cy="1396365"/>
          </a:xfrm>
        </p:grpSpPr>
        <p:sp>
          <p:nvSpPr>
            <p:cNvPr id="7" name="object 3"/>
            <p:cNvSpPr/>
            <p:nvPr/>
          </p:nvSpPr>
          <p:spPr>
            <a:xfrm>
              <a:off x="5398007" y="603503"/>
              <a:ext cx="5254625" cy="1323340"/>
            </a:xfrm>
            <a:custGeom>
              <a:avLst/>
              <a:gdLst/>
              <a:ahLst/>
              <a:cxnLst/>
              <a:rect l="l" t="t" r="r" b="b"/>
              <a:pathLst>
                <a:path w="5254625" h="1323339">
                  <a:moveTo>
                    <a:pt x="5254244" y="0"/>
                  </a:moveTo>
                  <a:lnTo>
                    <a:pt x="570483" y="0"/>
                  </a:lnTo>
                  <a:lnTo>
                    <a:pt x="0" y="749680"/>
                  </a:lnTo>
                  <a:lnTo>
                    <a:pt x="1584070" y="749680"/>
                  </a:lnTo>
                  <a:lnTo>
                    <a:pt x="1140206" y="1322832"/>
                  </a:lnTo>
                  <a:lnTo>
                    <a:pt x="4239895" y="1322832"/>
                  </a:lnTo>
                  <a:lnTo>
                    <a:pt x="4716907" y="706754"/>
                  </a:lnTo>
                  <a:lnTo>
                    <a:pt x="4716398" y="706754"/>
                  </a:lnTo>
                  <a:lnTo>
                    <a:pt x="5254244" y="0"/>
                  </a:lnTo>
                  <a:close/>
                </a:path>
              </a:pathLst>
            </a:custGeom>
            <a:solidFill>
              <a:srgbClr val="221F1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5334000" y="530351"/>
              <a:ext cx="5254625" cy="749935"/>
            </a:xfrm>
            <a:custGeom>
              <a:avLst/>
              <a:gdLst/>
              <a:ahLst/>
              <a:cxnLst/>
              <a:rect l="l" t="t" r="r" b="b"/>
              <a:pathLst>
                <a:path w="5254625" h="749935">
                  <a:moveTo>
                    <a:pt x="5254244" y="0"/>
                  </a:moveTo>
                  <a:lnTo>
                    <a:pt x="570484" y="0"/>
                  </a:lnTo>
                  <a:lnTo>
                    <a:pt x="0" y="749426"/>
                  </a:lnTo>
                  <a:lnTo>
                    <a:pt x="4683633" y="749426"/>
                  </a:lnTo>
                  <a:lnTo>
                    <a:pt x="5254244" y="0"/>
                  </a:lnTo>
                  <a:close/>
                </a:path>
              </a:pathLst>
            </a:custGeom>
            <a:solidFill>
              <a:srgbClr val="0071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6473952" y="1237487"/>
              <a:ext cx="3578225" cy="615315"/>
            </a:xfrm>
            <a:custGeom>
              <a:avLst/>
              <a:gdLst/>
              <a:ahLst/>
              <a:cxnLst/>
              <a:rect l="l" t="t" r="r" b="b"/>
              <a:pathLst>
                <a:path w="3578225" h="615314">
                  <a:moveTo>
                    <a:pt x="3577844" y="0"/>
                  </a:moveTo>
                  <a:lnTo>
                    <a:pt x="477266" y="0"/>
                  </a:lnTo>
                  <a:lnTo>
                    <a:pt x="0" y="615188"/>
                  </a:lnTo>
                  <a:lnTo>
                    <a:pt x="3100578" y="615188"/>
                  </a:lnTo>
                  <a:lnTo>
                    <a:pt x="3577844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7983" y="697991"/>
              <a:ext cx="3834384" cy="98450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157</TotalTime>
  <Words>329</Words>
  <Application>Microsoft Office PowerPoint</Application>
  <PresentationFormat>Экран (16:9)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23</cp:revision>
  <dcterms:created xsi:type="dcterms:W3CDTF">2025-03-16T17:56:48Z</dcterms:created>
  <dcterms:modified xsi:type="dcterms:W3CDTF">2025-03-17T09:25:02Z</dcterms:modified>
</cp:coreProperties>
</file>