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6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56" r:id="rId10"/>
    <p:sldId id="257" r:id="rId11"/>
    <p:sldId id="258" r:id="rId12"/>
    <p:sldId id="259" r:id="rId13"/>
    <p:sldId id="260" r:id="rId14"/>
    <p:sldId id="261" r:id="rId15"/>
    <p:sldId id="265" r:id="rId16"/>
    <p:sldId id="262" r:id="rId17"/>
    <p:sldId id="263" r:id="rId18"/>
    <p:sldId id="264" r:id="rId19"/>
    <p:sldId id="266" r:id="rId20"/>
    <p:sldId id="267" r:id="rId21"/>
    <p:sldId id="268" r:id="rId22"/>
    <p:sldId id="281" r:id="rId23"/>
    <p:sldId id="282" r:id="rId24"/>
    <p:sldId id="27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6699"/>
    <a:srgbClr val="FFFF00"/>
    <a:srgbClr val="0000FF"/>
    <a:srgbClr val="FF0000"/>
    <a:srgbClr val="66FF66"/>
    <a:srgbClr val="FEFE9A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48" y="-84"/>
      </p:cViewPr>
      <p:guideLst>
        <p:guide orient="horz" pos="1117"/>
        <p:guide pos="55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706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6D2A98-890D-4374-B20A-1CA52FABB15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7A76F-915C-4757-8559-FF3F074E24EB}" type="slidenum">
              <a:rPr lang="ru-RU"/>
              <a:pPr/>
              <a:t>9</a:t>
            </a:fld>
            <a:endParaRPr lang="ru-RU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7D515-FBD7-4F4D-8560-13C2C615ED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C17BB-55D5-4523-A473-C7F58F9345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2A3DD-5A8F-4F47-88EC-16821FB9E8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4A430E-4A88-4E47-B396-E81D831B11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75775F-C5A8-425B-A2AD-2ADBF42AB4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96D0-6F25-4EEC-8D05-2498B5752D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E0B20-3C3D-4259-A56C-2E4C280BE1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6B2A4-01CD-42B4-B955-CE837BF05E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2D9CA-1E29-44ED-AF44-ADE86EBB1E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D0FA3-E558-4BA9-9870-398A1B24DD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E5C93-4AB4-4A41-BDC0-544C47E4A3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E5BBB-51D4-47FF-B616-0D073C40BC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DFF6D-E5CD-4ED8-ADEF-24A1062F1E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33"/>
            </a:gs>
            <a:gs pos="100000">
              <a:srgbClr val="FEFE9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F92613-726E-48BE-8AB3-885C9BACA72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http://www.fegi.ru/PRIMORYE/SAD/prfl43.jpg" TargetMode="External"/><Relationship Id="rId7" Type="http://schemas.openxmlformats.org/officeDocument/2006/relationships/image" Target="http://flower.onego.ru/orchid/int_0031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http://www.floraprice.ru/articles/sad/2005-11-1/3.jpg" TargetMode="External"/><Relationship Id="rId4" Type="http://schemas.openxmlformats.org/officeDocument/2006/relationships/image" Target="../media/image16.jpeg"/><Relationship Id="rId9" Type="http://schemas.openxmlformats.org/officeDocument/2006/relationships/image" Target="http://www.amaranthus.ru/i/enciklopediya/l/lunaria_rediviva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http://www.floranimal.ru/national/images/136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http://www.floranimal.ru/pages/animal/o/253.jpg" TargetMode="External"/><Relationship Id="rId5" Type="http://schemas.openxmlformats.org/officeDocument/2006/relationships/image" Target="../media/image30.jpeg"/><Relationship Id="rId4" Type="http://schemas.openxmlformats.org/officeDocument/2006/relationships/image" Target="http://www.floranimal.ru/pages/animal/k/257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http://www.floranimal.ru/pages/animal/g/1296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floranimal.ru/pages/animal/k/1179.jpg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http://www.floranimal.ru/national/images/135.jpg" TargetMode="Externa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6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" y="3327400"/>
            <a:ext cx="7391400" cy="2138363"/>
          </a:xfrm>
        </p:spPr>
        <p:txBody>
          <a:bodyPr/>
          <a:lstStyle/>
          <a:p>
            <a:pPr marL="63500" indent="0">
              <a:buFontTx/>
              <a:buNone/>
            </a:pPr>
            <a:r>
              <a:rPr lang="ru-RU" sz="5400" b="1">
                <a:solidFill>
                  <a:schemeClr val="tx2"/>
                </a:solidFill>
              </a:rPr>
              <a:t>День заповедников и национальных парков – 11 января</a:t>
            </a:r>
          </a:p>
        </p:txBody>
      </p:sp>
      <p:pic>
        <p:nvPicPr>
          <p:cNvPr id="128003" name="Picture 2" descr="11 января - День заповедников и национальных пар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04800"/>
            <a:ext cx="4000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36613"/>
            <a:ext cx="4259262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/>
              <a:t>Год образования -1935г.</a:t>
            </a:r>
          </a:p>
          <a:p>
            <a:pPr>
              <a:lnSpc>
                <a:spcPct val="80000"/>
              </a:lnSpc>
            </a:pPr>
            <a:r>
              <a:rPr lang="ru-RU"/>
              <a:t>Общая площадь – 32 140 га.</a:t>
            </a:r>
          </a:p>
          <a:p>
            <a:pPr>
              <a:lnSpc>
                <a:spcPct val="80000"/>
              </a:lnSpc>
            </a:pPr>
            <a:r>
              <a:rPr lang="ru-RU"/>
              <a:t>Заповеднику присвоено имя старейшего большевика П.Г. Смидовича, много сделавшего для охраны природы Мордовии. </a:t>
            </a:r>
          </a:p>
        </p:txBody>
      </p:sp>
      <p:pic>
        <p:nvPicPr>
          <p:cNvPr id="76805" name="Picture 5" descr="МОРДОВСКИЙ заповедник - вход в деревн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773238"/>
            <a:ext cx="3671888" cy="32019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323850" y="765175"/>
            <a:ext cx="5770563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/>
              <a:t>Расположен в северо-западной Мордовии в междуречье Мокши и Алатыря.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/>
              <a:t>Рельеф слаборасчлененный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3200"/>
              <a:t>Основная река заповедника – Пушта, впадающая в Сатис – правый приток Мокши.</a:t>
            </a:r>
          </a:p>
        </p:txBody>
      </p:sp>
      <p:pic>
        <p:nvPicPr>
          <p:cNvPr id="85003" name="Picture 11" descr="МОРДОВСКИЙ заповедник - озеро Пичерки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1700213"/>
            <a:ext cx="3781425" cy="3313112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Самый распространенный тип растительности чистые сосновые боры и хвойно-широколиственные леса.</a:t>
            </a:r>
          </a:p>
          <a:p>
            <a:r>
              <a:rPr lang="ru-RU">
                <a:solidFill>
                  <a:srgbClr val="FFFF00"/>
                </a:solidFill>
              </a:rPr>
              <a:t>Небольшую площадь занимают ельники.</a:t>
            </a:r>
          </a:p>
          <a:p>
            <a:r>
              <a:rPr lang="ru-RU">
                <a:solidFill>
                  <a:srgbClr val="FFFF00"/>
                </a:solidFill>
              </a:rPr>
              <a:t>В пойме Мокши произрастают вековые дубравы и черноольшаники.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Редкие виды растений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1063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8068" name="Picture 4" descr="Венерин башмачок настоящий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23850" y="1916113"/>
            <a:ext cx="2406650" cy="3529012"/>
          </a:xfrm>
          <a:prstGeom prst="rect">
            <a:avLst/>
          </a:prstGeom>
          <a:noFill/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042988" y="5084763"/>
            <a:ext cx="161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Arial CYR"/>
                <a:cs typeface="Times New Roman" pitchFamily="18" charset="0"/>
              </a:rPr>
              <a:t>венерин башмачок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1931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8071" name="Picture 7" descr="http://www.floraprice.ru/articles/sad/2005-11-1/3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987675" y="1484313"/>
            <a:ext cx="2447925" cy="2382837"/>
          </a:xfrm>
          <a:prstGeom prst="rect">
            <a:avLst/>
          </a:prstGeom>
          <a:noFill/>
        </p:spPr>
      </p:pic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3635375" y="3573463"/>
            <a:ext cx="1760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>чилим водяной орех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88075" name="Rectangle 11"/>
          <p:cNvSpPr>
            <a:spLocks noChangeArrowheads="1"/>
          </p:cNvSpPr>
          <p:nvPr/>
        </p:nvSpPr>
        <p:spPr bwMode="auto">
          <a:xfrm>
            <a:off x="0" y="620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8074" name="Picture 10" descr="http://flower.onego.ru/orchid/int_0031.jpg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5867400" y="1412875"/>
            <a:ext cx="2786063" cy="4248150"/>
          </a:xfrm>
          <a:prstGeom prst="rect">
            <a:avLst/>
          </a:prstGeom>
          <a:noFill/>
        </p:spPr>
      </p:pic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6443663" y="5300663"/>
            <a:ext cx="213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chemeClr val="bg1"/>
                </a:solidFill>
                <a:cs typeface="Times New Roman" pitchFamily="18" charset="0"/>
              </a:rPr>
              <a:t>пыльцеголовник красный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0" y="1844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8077" name="Picture 13" descr="http://www.amaranthus.ru/i/enciklopediya/l/lunaria_rediviva.jpg"/>
          <p:cNvPicPr>
            <a:picLocks noChangeAspect="1" noChangeArrowheads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3276600" y="4005263"/>
            <a:ext cx="2032000" cy="2663825"/>
          </a:xfrm>
          <a:prstGeom prst="rect">
            <a:avLst/>
          </a:prstGeom>
          <a:noFill/>
        </p:spPr>
      </p:pic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3635375" y="6381750"/>
            <a:ext cx="171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cs typeface="Times New Roman" pitchFamily="18" charset="0"/>
              </a:rPr>
              <a:t>лунник оживающий</a:t>
            </a: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  <p:bldP spid="88073" grpId="0"/>
      <p:bldP spid="88076" grpId="0"/>
      <p:bldP spid="880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Редкие виды животных</a:t>
            </a:r>
          </a:p>
        </p:txBody>
      </p:sp>
      <p:pic>
        <p:nvPicPr>
          <p:cNvPr id="89098" name="Picture 10" descr="БОБР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3644900"/>
            <a:ext cx="3810000" cy="2540000"/>
          </a:xfrm>
          <a:noFill/>
          <a:ln/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9092" name="Picture 4" descr="МОРДОВСКИЙ заповедник - большой тушканчик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140200" y="1268413"/>
            <a:ext cx="4249738" cy="2141537"/>
          </a:xfrm>
          <a:prstGeom prst="rect">
            <a:avLst/>
          </a:prstGeom>
          <a:noFill/>
        </p:spPr>
      </p:pic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0" y="233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9104" name="Picture 16" descr="ВЫХУХОЛЬ"/>
          <p:cNvPicPr>
            <a:picLocks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95288" y="1557338"/>
            <a:ext cx="3508375" cy="3600450"/>
          </a:xfrm>
          <a:noFill/>
          <a:ln/>
        </p:spPr>
      </p:pic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1908175" y="472440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выхухоль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5724525" y="3068638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5651500" y="2781300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большой тушканчик</a:t>
            </a:r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6948488" y="580548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бобр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6" grpId="0"/>
      <p:bldP spid="89108" grpId="0"/>
      <p:bldP spid="891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5" name="Picture 5" descr="СОНЯ-ПОЛЧ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249738" cy="2932113"/>
          </a:xfrm>
          <a:prstGeom prst="rect">
            <a:avLst/>
          </a:prstGeom>
          <a:noFill/>
        </p:spPr>
      </p:pic>
      <p:pic>
        <p:nvPicPr>
          <p:cNvPr id="102407" name="Picture 7" descr="СОНЯ ЛЕС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4538"/>
            <a:ext cx="4283075" cy="3184525"/>
          </a:xfrm>
          <a:prstGeom prst="rect">
            <a:avLst/>
          </a:prstGeom>
          <a:noFill/>
        </p:spPr>
      </p:pic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339975" y="3357563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соня лесная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6300788" y="2708275"/>
            <a:ext cx="2519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соня садовая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Хищники</a:t>
            </a:r>
          </a:p>
        </p:txBody>
      </p:sp>
      <p:pic>
        <p:nvPicPr>
          <p:cNvPr id="92164" name="Picture 4" descr="ВЫДРА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341438"/>
            <a:ext cx="2698750" cy="2492375"/>
          </a:xfrm>
          <a:noFill/>
          <a:ln/>
        </p:spPr>
      </p:pic>
      <p:pic>
        <p:nvPicPr>
          <p:cNvPr id="92168" name="Picture 8" descr="485058_2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48263" y="1268413"/>
            <a:ext cx="3384550" cy="2538412"/>
          </a:xfrm>
          <a:noFill/>
          <a:ln/>
        </p:spPr>
      </p:pic>
      <p:pic>
        <p:nvPicPr>
          <p:cNvPr id="92172" name="Picture 12" descr="______________183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84213" y="4005263"/>
            <a:ext cx="3382962" cy="2536825"/>
          </a:xfrm>
          <a:noFill/>
          <a:ln/>
        </p:spPr>
      </p:pic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692275" y="3429000"/>
            <a:ext cx="211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европейская норка</a:t>
            </a: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7740650" y="3357563"/>
            <a:ext cx="78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рысь</a:t>
            </a: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6732588" y="5876925"/>
            <a:ext cx="1666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Бурый медведь</a:t>
            </a:r>
          </a:p>
        </p:txBody>
      </p:sp>
      <p:pic>
        <p:nvPicPr>
          <p:cNvPr id="92176" name="Picture 16" descr="lut1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148263" y="4005263"/>
            <a:ext cx="3635375" cy="2544762"/>
          </a:xfrm>
          <a:noFill/>
          <a:ln/>
        </p:spPr>
      </p:pic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1692275" y="5805488"/>
            <a:ext cx="1785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</a:rPr>
              <a:t>бурый медведь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7667625" y="6165850"/>
            <a:ext cx="931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выдра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Представители парнокопытных</a:t>
            </a:r>
          </a:p>
        </p:txBody>
      </p:sp>
      <p:pic>
        <p:nvPicPr>
          <p:cNvPr id="97291" name="Picture 11" descr="ЛОСЬ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4221163"/>
            <a:ext cx="3167063" cy="2311400"/>
          </a:xfrm>
          <a:noFill/>
          <a:ln/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2132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7284" name="Picture 4" descr="КОСУЛЯ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187450" y="4005263"/>
            <a:ext cx="3240088" cy="2700337"/>
          </a:xfrm>
          <a:prstGeom prst="rect">
            <a:avLst/>
          </a:prstGeom>
          <a:noFill/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563938" y="6308725"/>
            <a:ext cx="8175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косуля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236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7288" name="Picture 8" descr="ОЛЕНЬ ПЯТНИСТЫЙ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4643438" y="1268413"/>
            <a:ext cx="4032250" cy="2701925"/>
          </a:xfrm>
          <a:prstGeom prst="rect">
            <a:avLst/>
          </a:prstGeom>
          <a:noFill/>
        </p:spPr>
      </p:pic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6948488" y="3644900"/>
            <a:ext cx="173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олень пятнистый</a:t>
            </a: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7740650" y="616585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лось</a:t>
            </a:r>
          </a:p>
        </p:txBody>
      </p:sp>
      <p:pic>
        <p:nvPicPr>
          <p:cNvPr id="97295" name="Picture 15" descr="i?id=11115838&amp;tov=0"/>
          <p:cNvPicPr>
            <a:picLocks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1116013" y="1268413"/>
            <a:ext cx="2665412" cy="2560637"/>
          </a:xfrm>
          <a:noFill/>
          <a:ln/>
        </p:spPr>
      </p:pic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1258888" y="1341438"/>
            <a:ext cx="2074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Благородный олень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323850" y="5661025"/>
            <a:ext cx="28082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/>
              <a:t>зубр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Земноводные</a:t>
            </a:r>
          </a:p>
        </p:txBody>
      </p:sp>
      <p:pic>
        <p:nvPicPr>
          <p:cNvPr id="107524" name="Picture 4" descr="МОРДОВСКИЙ заповедник - краснобрюхая жерлянка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997200"/>
            <a:ext cx="4464050" cy="2714625"/>
          </a:xfrm>
          <a:noFill/>
          <a:ln/>
        </p:spPr>
      </p:pic>
      <p:pic>
        <p:nvPicPr>
          <p:cNvPr id="107526" name="Picture 6" descr="МОРДОВСКИЙ заповедник - гребенчатый тритон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484313"/>
            <a:ext cx="4098925" cy="2720975"/>
          </a:xfrm>
          <a:noFill/>
          <a:ln/>
        </p:spPr>
      </p:pic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5705475" y="4437063"/>
            <a:ext cx="2509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гребенчатый тритон</a:t>
            </a:r>
          </a:p>
        </p:txBody>
      </p:sp>
      <p:sp>
        <p:nvSpPr>
          <p:cNvPr id="107529" name="Rectangle 9"/>
          <p:cNvSpPr>
            <a:spLocks noChangeArrowheads="1"/>
          </p:cNvSpPr>
          <p:nvPr/>
        </p:nvSpPr>
        <p:spPr bwMode="auto">
          <a:xfrm>
            <a:off x="1042988" y="5949950"/>
            <a:ext cx="3046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/>
              <a:t>краснобрюхая жерлянка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533400"/>
            <a:ext cx="8153400" cy="1066800"/>
          </a:xfrm>
        </p:spPr>
        <p:txBody>
          <a:bodyPr/>
          <a:lstStyle/>
          <a:p>
            <a:r>
              <a:rPr lang="ru-RU" b="1"/>
              <a:t>Заповедники – это…</a:t>
            </a:r>
          </a:p>
        </p:txBody>
      </p:sp>
      <p:sp>
        <p:nvSpPr>
          <p:cNvPr id="12902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29600" cy="4897438"/>
          </a:xfrm>
        </p:spPr>
        <p:txBody>
          <a:bodyPr/>
          <a:lstStyle/>
          <a:p>
            <a:pPr marL="365125" indent="-255588"/>
            <a:r>
              <a:rPr lang="ru-RU" b="1"/>
              <a:t>Заповедники </a:t>
            </a:r>
            <a:r>
              <a:rPr lang="ru-RU"/>
              <a:t>– особо охраняемые природные территории – сегодня, пожалуй, единственный способ уберечь от гибели хотя бы небольшую часть дикой природы и животного мира.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9028" name="AutoShape 2" descr="http://ecovoice.ru/uploads/images/a/4/1/3/5/c5c82a42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9029" name="AutoShape 4" descr="http://ecovoice.ru/uploads/images/a/4/1/3/5/c5c82a42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  <a:cs typeface="Arial" pitchFamily="34" charset="0"/>
            </a:endParaRPr>
          </a:p>
        </p:txBody>
      </p:sp>
      <p:sp>
        <p:nvSpPr>
          <p:cNvPr id="129030" name="AutoShape 6" descr="http://ecovoice.ru/uploads/images/a/4/1/3/5/c5c82a42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29031" name="Picture 2" descr="C:\Users\Александр\Desktop\c5c82a4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581400"/>
            <a:ext cx="4572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Птицы</a:t>
            </a:r>
          </a:p>
        </p:txBody>
      </p:sp>
      <p:pic>
        <p:nvPicPr>
          <p:cNvPr id="111624" name="Picture 8" descr="_lytet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4149725"/>
            <a:ext cx="3816350" cy="2543175"/>
          </a:xfrm>
          <a:noFill/>
          <a:ln/>
        </p:spPr>
      </p:pic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225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1620" name="Picture 4" descr="ГЛУХАРЬ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39750" y="1268413"/>
            <a:ext cx="3600450" cy="2700337"/>
          </a:xfrm>
          <a:prstGeom prst="rect">
            <a:avLst/>
          </a:prstGeom>
          <a:noFill/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203575" y="3573463"/>
            <a:ext cx="91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>
                <a:ea typeface="Times New Roman" pitchFamily="18" charset="0"/>
                <a:cs typeface="Arial" pitchFamily="34" charset="0"/>
              </a:rPr>
              <a:t> глухарь</a:t>
            </a:r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4787900" y="36449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600">
              <a:cs typeface="Arial" pitchFamily="34" charset="0"/>
            </a:endParaRP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4716463" y="3573463"/>
            <a:ext cx="862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cs typeface="Arial" pitchFamily="34" charset="0"/>
              </a:rPr>
              <a:t>Тетерев</a:t>
            </a:r>
            <a:endParaRPr lang="ru-RU" sz="1400"/>
          </a:p>
        </p:txBody>
      </p:sp>
      <p:pic>
        <p:nvPicPr>
          <p:cNvPr id="111629" name="Picture 13" descr="рябчик%202"/>
          <p:cNvPicPr>
            <a:picLocks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716463" y="1268413"/>
            <a:ext cx="4105275" cy="2751137"/>
          </a:xfrm>
          <a:noFill/>
          <a:ln/>
        </p:spPr>
      </p:pic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4716463" y="3644900"/>
            <a:ext cx="782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Рябчик</a:t>
            </a:r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2266950" y="4221163"/>
            <a:ext cx="862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>
                <a:cs typeface="Arial" pitchFamily="34" charset="0"/>
              </a:rPr>
              <a:t>Тетерев</a:t>
            </a:r>
            <a:endParaRPr lang="ru-RU" sz="14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Хищные птицы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234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4692" name="Picture 4" descr="КАНЮК МОХНОНОГИЙ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84213" y="1341438"/>
            <a:ext cx="4032250" cy="2755900"/>
          </a:xfrm>
          <a:prstGeom prst="rect">
            <a:avLst/>
          </a:prstGeom>
          <a:noFill/>
        </p:spPr>
      </p:pic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684213" y="1341438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канюк мохноногий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0" y="1538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4695" name="Picture 7" descr="МОРДОВСКИЙ заповедник - сычик воробьиный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148263" y="2133600"/>
            <a:ext cx="3571875" cy="3476625"/>
          </a:xfrm>
          <a:prstGeom prst="rect">
            <a:avLst/>
          </a:prstGeom>
          <a:noFill/>
        </p:spPr>
      </p:pic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5219700" y="5157788"/>
            <a:ext cx="1963738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700">
                <a:ea typeface="Times New Roman" pitchFamily="18" charset="0"/>
                <a:cs typeface="Arial" pitchFamily="34" charset="0"/>
              </a:rPr>
              <a:t/>
            </a:r>
            <a:br>
              <a:rPr lang="ru-RU" sz="700">
                <a:ea typeface="Times New Roman" pitchFamily="18" charset="0"/>
                <a:cs typeface="Arial" pitchFamily="34" charset="0"/>
              </a:rPr>
            </a:br>
            <a:r>
              <a:rPr lang="ru-RU" sz="1600"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сычик воробьиный</a:t>
            </a:r>
          </a:p>
        </p:txBody>
      </p:sp>
      <p:pic>
        <p:nvPicPr>
          <p:cNvPr id="114699" name="Picture 11" descr="1172"/>
          <p:cNvPicPr>
            <a:picLocks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900113" y="4221163"/>
            <a:ext cx="3673475" cy="2363787"/>
          </a:xfrm>
          <a:noFill/>
          <a:ln/>
        </p:spPr>
      </p:pic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3389313" y="6165850"/>
            <a:ext cx="11525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700">
                <a:ea typeface="Times New Roman" pitchFamily="18" charset="0"/>
                <a:cs typeface="Arial" pitchFamily="34" charset="0"/>
              </a:rPr>
              <a:t/>
            </a:r>
            <a:br>
              <a:rPr lang="ru-RU" sz="700">
                <a:ea typeface="Times New Roman" pitchFamily="18" charset="0"/>
                <a:cs typeface="Arial" pitchFamily="34" charset="0"/>
              </a:rPr>
            </a:br>
            <a:r>
              <a:rPr lang="ru-RU" sz="140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Орёл-карлик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6195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295400"/>
            <a:ext cx="8077200" cy="5278438"/>
          </a:xfrm>
        </p:spPr>
        <p:txBody>
          <a:bodyPr/>
          <a:lstStyle/>
          <a:p>
            <a:pPr marL="365125" indent="-255588"/>
            <a:endParaRPr lang="ru-RU" b="1" i="1"/>
          </a:p>
          <a:p>
            <a:pPr marL="365125" indent="-255588"/>
            <a:endParaRPr lang="ru-RU" b="1" i="1"/>
          </a:p>
          <a:p>
            <a:pPr marL="365125" indent="-255588"/>
            <a:r>
              <a:rPr lang="ru-RU" b="1" i="1"/>
              <a:t>Без природы в мире людям</a:t>
            </a: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b="1" i="1"/>
              <a:t>Даже дня прожить нельзя.</a:t>
            </a: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b="1" i="1"/>
              <a:t>Так давайте к ней мы будем</a:t>
            </a: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b="1" i="1"/>
              <a:t>Относиться ,как друзья.</a:t>
            </a:r>
            <a:r>
              <a:rPr lang="ru-RU"/>
              <a:t> 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72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65125" indent="-255588"/>
            <a:r>
              <a:rPr lang="ru-RU" sz="4400" b="1"/>
              <a:t>Рыбе — вода, птице — воздух, зверю — лес, горы. А человеку нужна Родина. И охранять природу — значит охранять Родину.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1" name="Picture 7" descr="butterfly1-2"/>
          <p:cNvPicPr>
            <a:picLocks noChangeAspect="1" noChangeArrowheads="1" noCrop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96188" y="3933825"/>
            <a:ext cx="1104900" cy="1262063"/>
          </a:xfrm>
          <a:noFill/>
          <a:ln/>
        </p:spPr>
      </p:pic>
      <p:pic>
        <p:nvPicPr>
          <p:cNvPr id="118804" name="Picture 20" descr="butterfly1-3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5661025"/>
            <a:ext cx="882650" cy="1008063"/>
          </a:xfrm>
          <a:noFill/>
          <a:ln/>
        </p:spPr>
      </p:pic>
      <p:pic>
        <p:nvPicPr>
          <p:cNvPr id="118806" name="Picture 22" descr="butterfly1-4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 rot="20286147">
            <a:off x="2051050" y="4724400"/>
            <a:ext cx="1223963" cy="908050"/>
          </a:xfrm>
          <a:noFill/>
          <a:ln/>
        </p:spPr>
      </p:pic>
      <p:pic>
        <p:nvPicPr>
          <p:cNvPr id="118808" name="Picture 24" descr="butterfly1-7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971550" y="333375"/>
            <a:ext cx="950913" cy="950913"/>
          </a:xfrm>
          <a:noFill/>
          <a:ln/>
        </p:spPr>
      </p:pic>
      <p:pic>
        <p:nvPicPr>
          <p:cNvPr id="118810" name="Picture 26" descr="butterfly1-1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2565400"/>
            <a:ext cx="1700213" cy="1190625"/>
          </a:xfrm>
          <a:prstGeom prst="rect">
            <a:avLst/>
          </a:prstGeom>
          <a:noFill/>
        </p:spPr>
      </p:pic>
      <p:pic>
        <p:nvPicPr>
          <p:cNvPr id="118811" name="Picture 27" descr="butterfly1-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4888" y="1196975"/>
            <a:ext cx="950912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4000" b="1"/>
              <a:t>1997 год - в первый раз отмечается</a:t>
            </a:r>
          </a:p>
        </p:txBody>
      </p:sp>
      <p:sp>
        <p:nvSpPr>
          <p:cNvPr id="13005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/>
            <a:r>
              <a:rPr lang="ru-RU"/>
              <a:t> </a:t>
            </a:r>
            <a:r>
              <a:rPr lang="ru-RU" u="sng"/>
              <a:t>День заповедников и национальных парков </a:t>
            </a:r>
            <a:r>
              <a:rPr lang="ru-RU" b="1"/>
              <a:t>начал отмечаться в 1997 году </a:t>
            </a:r>
            <a:r>
              <a:rPr lang="ru-RU"/>
              <a:t>по инициативе Центра охраны дикой природы и Всемирного фонда дикой природы. </a:t>
            </a:r>
          </a:p>
        </p:txBody>
      </p:sp>
      <p:pic>
        <p:nvPicPr>
          <p:cNvPr id="130052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962400"/>
            <a:ext cx="20462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5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4102100"/>
            <a:ext cx="41148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/>
              <a:t>Почему именно 11 января?</a:t>
            </a:r>
          </a:p>
        </p:txBody>
      </p:sp>
      <p:sp>
        <p:nvSpPr>
          <p:cNvPr id="13107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/>
            <a:r>
              <a:rPr lang="ru-RU" b="1"/>
              <a:t>11 января </a:t>
            </a:r>
            <a:r>
              <a:rPr lang="ru-RU"/>
              <a:t>для этого события </a:t>
            </a:r>
            <a:r>
              <a:rPr lang="ru-RU" b="1"/>
              <a:t>выбрано не случайно </a:t>
            </a:r>
            <a:r>
              <a:rPr lang="ru-RU"/>
              <a:t>— в этот день в 1917 году в России </a:t>
            </a:r>
            <a:r>
              <a:rPr lang="ru-RU" b="1"/>
              <a:t>был образован первый государственный заповедник </a:t>
            </a:r>
            <a:r>
              <a:rPr lang="ru-RU"/>
              <a:t>— Баргузинский.</a:t>
            </a:r>
            <a:br>
              <a:rPr lang="ru-RU"/>
            </a:br>
            <a:endParaRPr lang="ru-RU"/>
          </a:p>
        </p:txBody>
      </p:sp>
      <p:pic>
        <p:nvPicPr>
          <p:cNvPr id="131076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994150"/>
            <a:ext cx="44100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667250"/>
            <a:ext cx="32861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/>
              <a:t>Баргузинский заповедник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65125" indent="-255588">
              <a:lnSpc>
                <a:spcPct val="90000"/>
              </a:lnSpc>
            </a:pPr>
            <a:r>
              <a:rPr lang="ru-RU"/>
              <a:t>Баргузинский государственный природный биосферный заповедник является одним из старейших заповедников России. Он был учрежден постановлением Иркутского генерал-губернатора от 17 мая 1916 года, а (29 декабря 1916) </a:t>
            </a:r>
            <a:r>
              <a:rPr lang="ru-RU" b="1"/>
              <a:t>11 января 1917 года создание заповедника было оформлено постановлением правительства.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sz="4000" b="1"/>
              <a:t>Заповедники на территории России</a:t>
            </a:r>
          </a:p>
        </p:txBody>
      </p:sp>
      <p:sp>
        <p:nvSpPr>
          <p:cNvPr id="13312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/>
            <a:r>
              <a:rPr lang="ru-RU"/>
              <a:t>В России насчитывается </a:t>
            </a:r>
            <a:r>
              <a:rPr lang="ru-RU" b="1"/>
              <a:t>100 заповедников </a:t>
            </a:r>
            <a:r>
              <a:rPr lang="ru-RU"/>
              <a:t>общей площадью более 33 миллионов гектаров (это 1,58% от общей территории страны) и 35 национальных парков общей площадью около 7 миллионов гектаров (0,41% от территории страны).</a:t>
            </a:r>
            <a:br>
              <a:rPr lang="ru-RU"/>
            </a:br>
            <a:endParaRPr lang="ru-RU"/>
          </a:p>
        </p:txBody>
      </p:sp>
      <p:pic>
        <p:nvPicPr>
          <p:cNvPr id="133124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495800"/>
            <a:ext cx="17637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/>
              <a:t>Для чего нужны заповедники?</a:t>
            </a:r>
          </a:p>
        </p:txBody>
      </p:sp>
      <p:sp>
        <p:nvSpPr>
          <p:cNvPr id="13414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>
              <a:buFontTx/>
              <a:buNone/>
            </a:pPr>
            <a:r>
              <a:rPr lang="ru-RU"/>
              <a:t>Заповедники сохраняют 80% видового богатства растительного и животного мира.</a:t>
            </a:r>
            <a:br>
              <a:rPr lang="ru-RU"/>
            </a:br>
            <a:endParaRPr lang="ru-RU"/>
          </a:p>
        </p:txBody>
      </p:sp>
      <p:pic>
        <p:nvPicPr>
          <p:cNvPr id="134148" name="Picture 4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97225"/>
            <a:ext cx="563880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9" name="Picture 5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1242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685800"/>
            <a:ext cx="8382000" cy="1143000"/>
          </a:xfrm>
        </p:spPr>
        <p:txBody>
          <a:bodyPr/>
          <a:lstStyle/>
          <a:p>
            <a:r>
              <a:rPr lang="ru-RU" sz="4000" b="1"/>
              <a:t>11 января –День заповедников и национальных парков</a:t>
            </a:r>
          </a:p>
        </p:txBody>
      </p:sp>
      <p:sp>
        <p:nvSpPr>
          <p:cNvPr id="135171" name="Содержимое 2"/>
          <p:cNvSpPr>
            <a:spLocks noGrp="1"/>
          </p:cNvSpPr>
          <p:nvPr>
            <p:ph idx="4294967295"/>
          </p:nvPr>
        </p:nvSpPr>
        <p:spPr>
          <a:xfrm>
            <a:off x="533400" y="2057400"/>
            <a:ext cx="8153400" cy="4516438"/>
          </a:xfrm>
        </p:spPr>
        <p:txBody>
          <a:bodyPr/>
          <a:lstStyle/>
          <a:p>
            <a:pPr marL="365125" indent="-255588"/>
            <a:r>
              <a:rPr lang="ru-RU"/>
              <a:t>ЗАПОВЕДНИК - это место, где оберегаются и сохраняются редкие и ценные растения, животные, уникальные участки природы, культурные ценности. </a:t>
            </a:r>
          </a:p>
        </p:txBody>
      </p:sp>
      <p:pic>
        <p:nvPicPr>
          <p:cNvPr id="135172" name="Picture 2" descr="C:\Users\Александр\Desktop\ris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7719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80975" y="2565400"/>
            <a:ext cx="6265863" cy="1736725"/>
          </a:xfrm>
        </p:spPr>
        <p:txBody>
          <a:bodyPr/>
          <a:lstStyle/>
          <a:p>
            <a:r>
              <a:rPr lang="ru-RU"/>
              <a:t>Мордовский государственный </a:t>
            </a:r>
            <a:br>
              <a:rPr lang="ru-RU"/>
            </a:br>
            <a:r>
              <a:rPr lang="ru-RU"/>
              <a:t>заповедник </a:t>
            </a:r>
            <a:br>
              <a:rPr lang="ru-RU"/>
            </a:br>
            <a:r>
              <a:rPr lang="ru-RU"/>
              <a:t>имени </a:t>
            </a:r>
            <a:br>
              <a:rPr lang="ru-RU"/>
            </a:br>
            <a:r>
              <a:rPr lang="ru-RU"/>
              <a:t>П.Г.Смидовича.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pic>
        <p:nvPicPr>
          <p:cNvPr id="2053" name="Picture 5" descr="МОРДОВСКИЙ заповедник - эмбле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268413"/>
            <a:ext cx="33274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402</Words>
  <Application>Microsoft PowerPoint</Application>
  <PresentationFormat>On-screen Show (4:3)</PresentationFormat>
  <Paragraphs>65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CYR</vt:lpstr>
      <vt:lpstr>Times New Roman</vt:lpstr>
      <vt:lpstr>Verdana</vt:lpstr>
      <vt:lpstr>Georgia</vt:lpstr>
      <vt:lpstr>Оформление по умолчанию</vt:lpstr>
      <vt:lpstr>Slide 1</vt:lpstr>
      <vt:lpstr>Заповедники – это…</vt:lpstr>
      <vt:lpstr>1997 год - в первый раз отмечается</vt:lpstr>
      <vt:lpstr>Почему именно 11 января?</vt:lpstr>
      <vt:lpstr>Баргузинский заповедник</vt:lpstr>
      <vt:lpstr>Заповедники на территории России</vt:lpstr>
      <vt:lpstr>Для чего нужны заповедники?</vt:lpstr>
      <vt:lpstr>11 января –День заповедников и национальных парков</vt:lpstr>
      <vt:lpstr>Мордовский государственный  заповедник  имени  П.Г.Смидовича. </vt:lpstr>
      <vt:lpstr>Slide 10</vt:lpstr>
      <vt:lpstr>Slide 11</vt:lpstr>
      <vt:lpstr>Slide 12</vt:lpstr>
      <vt:lpstr>Редкие виды растений</vt:lpstr>
      <vt:lpstr>Редкие виды животных</vt:lpstr>
      <vt:lpstr>Slide 15</vt:lpstr>
      <vt:lpstr>Хищники</vt:lpstr>
      <vt:lpstr>Представители парнокопытных</vt:lpstr>
      <vt:lpstr>Slide 18</vt:lpstr>
      <vt:lpstr>Земноводные</vt:lpstr>
      <vt:lpstr>Птицы</vt:lpstr>
      <vt:lpstr>Хищные птицы</vt:lpstr>
      <vt:lpstr>Slide 22</vt:lpstr>
      <vt:lpstr>Slide 23</vt:lpstr>
      <vt:lpstr>Slide 24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Мордовский государственный  заповедник  имени  П.Г.Смидовича. </dc:title>
  <dc:creator>Ученик</dc:creator>
  <cp:lastModifiedBy>Windows User</cp:lastModifiedBy>
  <cp:revision>27</cp:revision>
  <dcterms:created xsi:type="dcterms:W3CDTF">2007-02-08T06:53:14Z</dcterms:created>
  <dcterms:modified xsi:type="dcterms:W3CDTF">2021-07-01T10:15:56Z</dcterms:modified>
</cp:coreProperties>
</file>